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70" r:id="rId3"/>
    <p:sldId id="271" r:id="rId4"/>
    <p:sldId id="260" r:id="rId5"/>
    <p:sldId id="259" r:id="rId6"/>
    <p:sldId id="267" r:id="rId7"/>
    <p:sldId id="264" r:id="rId8"/>
    <p:sldId id="275" r:id="rId9"/>
    <p:sldId id="262" r:id="rId10"/>
    <p:sldId id="276" r:id="rId11"/>
    <p:sldId id="283" r:id="rId12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EB83-0171-4FEE-83B6-78F45AB57559}" type="datetimeFigureOut">
              <a:rPr lang="ro-RO" smtClean="0"/>
              <a:pPr/>
              <a:t>13.09.2023</a:t>
            </a:fld>
            <a:endParaRPr lang="ro-RO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820084A-A055-4694-94DA-9A223ABEA745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EB83-0171-4FEE-83B6-78F45AB57559}" type="datetimeFigureOut">
              <a:rPr lang="ro-RO" smtClean="0"/>
              <a:pPr/>
              <a:t>13.09.2023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0084A-A055-4694-94DA-9A223ABEA745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EB83-0171-4FEE-83B6-78F45AB57559}" type="datetimeFigureOut">
              <a:rPr lang="ro-RO" smtClean="0"/>
              <a:pPr/>
              <a:t>13.09.2023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0084A-A055-4694-94DA-9A223ABEA745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EB83-0171-4FEE-83B6-78F45AB57559}" type="datetimeFigureOut">
              <a:rPr lang="ro-RO" smtClean="0"/>
              <a:pPr/>
              <a:t>13.09.2023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0084A-A055-4694-94DA-9A223ABEA745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EB83-0171-4FEE-83B6-78F45AB57559}" type="datetimeFigureOut">
              <a:rPr lang="ro-RO" smtClean="0"/>
              <a:pPr/>
              <a:t>13.09.2023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o-RO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820084A-A055-4694-94DA-9A223ABEA745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EB83-0171-4FEE-83B6-78F45AB57559}" type="datetimeFigureOut">
              <a:rPr lang="ro-RO" smtClean="0"/>
              <a:pPr/>
              <a:t>13.09.2023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0084A-A055-4694-94DA-9A223ABEA745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EB83-0171-4FEE-83B6-78F45AB57559}" type="datetimeFigureOut">
              <a:rPr lang="ro-RO" smtClean="0"/>
              <a:pPr/>
              <a:t>13.09.2023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0084A-A055-4694-94DA-9A223ABEA745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EB83-0171-4FEE-83B6-78F45AB57559}" type="datetimeFigureOut">
              <a:rPr lang="ro-RO" smtClean="0"/>
              <a:pPr/>
              <a:t>13.09.2023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0084A-A055-4694-94DA-9A223ABEA745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EB83-0171-4FEE-83B6-78F45AB57559}" type="datetimeFigureOut">
              <a:rPr lang="ro-RO" smtClean="0"/>
              <a:pPr/>
              <a:t>13.09.2023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0084A-A055-4694-94DA-9A223ABEA745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EB83-0171-4FEE-83B6-78F45AB57559}" type="datetimeFigureOut">
              <a:rPr lang="ro-RO" smtClean="0"/>
              <a:pPr/>
              <a:t>13.09.2023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0084A-A055-4694-94DA-9A223ABEA745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EB83-0171-4FEE-83B6-78F45AB57559}" type="datetimeFigureOut">
              <a:rPr lang="ro-RO" smtClean="0"/>
              <a:pPr/>
              <a:t>13.09.2023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820084A-A055-4694-94DA-9A223ABEA745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C0CEB83-0171-4FEE-83B6-78F45AB57559}" type="datetimeFigureOut">
              <a:rPr lang="ro-RO" smtClean="0"/>
              <a:pPr/>
              <a:t>13.09.2023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o-RO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820084A-A055-4694-94DA-9A223ABEA745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32931" y="3744577"/>
            <a:ext cx="2671754" cy="913952"/>
          </a:xfrm>
        </p:spPr>
        <p:txBody>
          <a:bodyPr/>
          <a:lstStyle/>
          <a:p>
            <a:r>
              <a:rPr lang="ro-RO" b="1" dirty="0">
                <a:solidFill>
                  <a:schemeClr val="tx1"/>
                </a:solidFill>
              </a:rPr>
              <a:t>ERASMUS +</a:t>
            </a:r>
          </a:p>
        </p:txBody>
      </p:sp>
      <p:sp>
        <p:nvSpPr>
          <p:cNvPr id="11266" name="AutoShape 2" descr="Imagini pentru emblema UE"/>
          <p:cNvSpPr>
            <a:spLocks noChangeAspect="1" noChangeArrowheads="1"/>
          </p:cNvSpPr>
          <p:nvPr/>
        </p:nvSpPr>
        <p:spPr bwMode="auto">
          <a:xfrm>
            <a:off x="155575" y="-411163"/>
            <a:ext cx="1285875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8" name="AutoShape 4" descr="Imagini pentru emblema UE"/>
          <p:cNvSpPr>
            <a:spLocks noChangeAspect="1" noChangeArrowheads="1"/>
          </p:cNvSpPr>
          <p:nvPr/>
        </p:nvSpPr>
        <p:spPr bwMode="auto">
          <a:xfrm>
            <a:off x="155575" y="-411163"/>
            <a:ext cx="1285875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0" name="AutoShape 6" descr="Imagini pentru emblema UE"/>
          <p:cNvSpPr>
            <a:spLocks noChangeAspect="1" noChangeArrowheads="1"/>
          </p:cNvSpPr>
          <p:nvPr/>
        </p:nvSpPr>
        <p:spPr bwMode="auto">
          <a:xfrm>
            <a:off x="155575" y="-411163"/>
            <a:ext cx="1285875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272" name="Picture 8" descr="https://encrypted-tbn0.gstatic.com/images?q=tbn:ANd9GcQ2UBJ_FF52L5xUqUU5orfAzAvBXE0iljc-ZtrKa112KNol18CeqAN6ZyH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1619250" cy="1076326"/>
          </a:xfrm>
          <a:prstGeom prst="rect">
            <a:avLst/>
          </a:prstGeom>
          <a:noFill/>
        </p:spPr>
      </p:pic>
      <p:pic>
        <p:nvPicPr>
          <p:cNvPr id="11276" name="Picture 12" descr="https://fbcdn-profile-a.akamaihd.net/hprofile-ak-xfp1/v/t1.0-1/p111x111/1378302_633766640007423_892797712_n.png?oh=7afaa5f13d9b610333b72485c90756d8&amp;oe=54BA3758&amp;__gda__=1421509491_ac92af9bbbd5e36ae97387dad93d7a4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69" y="214290"/>
            <a:ext cx="1285874" cy="105727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0" y="607220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200" dirty="0">
                <a:latin typeface="Times New Roman" pitchFamily="18" charset="0"/>
                <a:cs typeface="Times New Roman" pitchFamily="18" charset="0"/>
              </a:rPr>
              <a:t>Proiectul a primit finanţare din partea UE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7158" y="2000240"/>
            <a:ext cx="845699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o-RO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Webdesign fără frontiere</a:t>
            </a:r>
            <a:endParaRPr lang="en-US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4603845"/>
            <a:ext cx="91440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/>
            <a:r>
              <a:rPr lang="en-US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sz="4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2023-1-RO01-KA121-VET-000113847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endParaRPr kumimoji="0" lang="ro-RO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1">
            <a:extLst>
              <a:ext uri="{FF2B5EF4-FFF2-40B4-BE49-F238E27FC236}">
                <a16:creationId xmlns:a16="http://schemas.microsoft.com/office/drawing/2014/main" id="{1FC5B5B4-EDB3-49DB-B1EA-6A89641589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931" y="285728"/>
            <a:ext cx="28781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1145353"/>
      </p:ext>
    </p:extLst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791AF8B8-37D7-4D6F-A4E2-AA0628C8F1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860" y="86012"/>
            <a:ext cx="7092280" cy="668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571479"/>
            <a:ext cx="8358246" cy="55908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8596" y="2428868"/>
            <a:ext cx="592935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500" b="1">
                <a:latin typeface="Times New Roman" pitchFamily="18" charset="0"/>
                <a:cs typeface="Times New Roman" pitchFamily="18" charset="0"/>
              </a:rPr>
              <a:t>Fii parte a unei experiențe unice!</a:t>
            </a:r>
            <a:endParaRPr lang="en-US" sz="25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o-RO" sz="2800" b="1" dirty="0">
                <a:solidFill>
                  <a:schemeClr val="tx1"/>
                </a:solidFill>
                <a:latin typeface="Algerian" pitchFamily="82" charset="0"/>
              </a:rPr>
              <a:t>Ce este </a:t>
            </a:r>
            <a:r>
              <a:rPr lang="ro-RO" sz="2800" b="1">
                <a:solidFill>
                  <a:schemeClr val="tx1"/>
                </a:solidFill>
                <a:latin typeface="Algerian" pitchFamily="82" charset="0"/>
              </a:rPr>
              <a:t>ERASMUS +</a:t>
            </a:r>
            <a:r>
              <a:rPr lang="en-US" sz="2800" b="1">
                <a:solidFill>
                  <a:schemeClr val="tx1"/>
                </a:solidFill>
                <a:latin typeface="Algerian" pitchFamily="82" charset="0"/>
              </a:rPr>
              <a:t> ?</a:t>
            </a:r>
            <a:endParaRPr lang="ro-RO" sz="2800" b="1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42844" y="928670"/>
            <a:ext cx="8858312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ste noul program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al Uniunii Europene care se adresează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următoarelor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d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omenii: educație,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formare,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tineret și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sport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vând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ca și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obiective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dezvoltarea competențelor și a capacității de inserție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profesională prin oferirea unor oportunități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de educație,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formare și activități de tineret sau sport.</a:t>
            </a:r>
          </a:p>
          <a:p>
            <a:pPr algn="just">
              <a:buNone/>
            </a:pPr>
            <a:r>
              <a:rPr lang="ro-RO" sz="2400" b="1" dirty="0">
                <a:latin typeface="Times New Roman" pitchFamily="18" charset="0"/>
                <a:cs typeface="Times New Roman" pitchFamily="18" charset="0"/>
              </a:rPr>
              <a:t>Urmăreşte pregătirea capitalului social european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400" b="1" dirty="0">
                <a:latin typeface="Times New Roman" pitchFamily="18" charset="0"/>
                <a:cs typeface="Times New Roman" pitchFamily="18" charset="0"/>
              </a:rPr>
              <a:t>pentru a face mai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400" b="1" dirty="0">
                <a:latin typeface="Times New Roman" pitchFamily="18" charset="0"/>
                <a:cs typeface="Times New Roman" pitchFamily="18" charset="0"/>
              </a:rPr>
              <a:t>bine faţă cerinţelor pieţei de muncă,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400" b="1" dirty="0">
                <a:latin typeface="Times New Roman" pitchFamily="18" charset="0"/>
                <a:cs typeface="Times New Roman" pitchFamily="18" charset="0"/>
              </a:rPr>
              <a:t>prin încurajarea dobândirii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400" b="1" dirty="0">
                <a:latin typeface="Times New Roman" pitchFamily="18" charset="0"/>
                <a:cs typeface="Times New Roman" pitchFamily="18" charset="0"/>
              </a:rPr>
              <a:t>competenţelor şi cunoştinţelor tinerilor, precum şi prin promovarea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400" b="1" dirty="0">
                <a:latin typeface="Times New Roman" pitchFamily="18" charset="0"/>
                <a:cs typeface="Times New Roman" pitchFamily="18" charset="0"/>
              </a:rPr>
              <a:t>cetăţeniei active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o-RO" sz="2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o-RO" sz="2400" b="1" dirty="0">
                <a:latin typeface="Times New Roman" pitchFamily="18" charset="0"/>
                <a:cs typeface="Times New Roman" pitchFamily="18" charset="0"/>
              </a:rPr>
              <a:t>Acest program este destinat să ajute ţările intracomunitare să îşi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o-RO" sz="2400" b="1" dirty="0">
                <a:latin typeface="Times New Roman" pitchFamily="18" charset="0"/>
                <a:cs typeface="Times New Roman" pitchFamily="18" charset="0"/>
              </a:rPr>
              <a:t>folosească eficient capitalul uman şi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400" b="1" dirty="0">
                <a:latin typeface="Times New Roman" pitchFamily="18" charset="0"/>
                <a:cs typeface="Times New Roman" pitchFamily="18" charset="0"/>
              </a:rPr>
              <a:t>social, stimulând activ şi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o-RO" sz="2400" b="1" dirty="0">
                <a:latin typeface="Times New Roman" pitchFamily="18" charset="0"/>
                <a:cs typeface="Times New Roman" pitchFamily="18" charset="0"/>
              </a:rPr>
              <a:t>legăturile dintre aceste ţări.</a:t>
            </a:r>
          </a:p>
        </p:txBody>
      </p:sp>
    </p:spTree>
    <p:extLst>
      <p:ext uri="{BB962C8B-B14F-4D97-AF65-F5344CB8AC3E}">
        <p14:creationId xmlns:p14="http://schemas.microsoft.com/office/powerpoint/2010/main" val="2781414441"/>
      </p:ext>
    </p:extLst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641387"/>
          </a:xfrm>
        </p:spPr>
        <p:txBody>
          <a:bodyPr>
            <a:normAutofit/>
          </a:bodyPr>
          <a:lstStyle/>
          <a:p>
            <a:pPr algn="ctr"/>
            <a:r>
              <a:rPr lang="ro-RO" sz="3200" b="1" dirty="0">
                <a:solidFill>
                  <a:schemeClr val="tx1"/>
                </a:solidFill>
                <a:latin typeface="Algerian" pitchFamily="82" charset="0"/>
              </a:rPr>
              <a:t>Structura programului Erasmus +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79512" y="857232"/>
            <a:ext cx="8856984" cy="566811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o-RO" sz="2400" dirty="0"/>
              <a:t>		</a:t>
            </a:r>
            <a:r>
              <a:rPr lang="ro-RO" sz="2400" b="1" dirty="0">
                <a:latin typeface="Times New Roman" pitchFamily="18" charset="0"/>
                <a:cs typeface="Times New Roman" pitchFamily="18" charset="0"/>
              </a:rPr>
              <a:t>Acţiunea-cheie KA1 – Mobilitate individuală: 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Proiecte</a:t>
            </a:r>
            <a:r>
              <a:rPr lang="ro-RO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instituţionale prin care se realizeză activităţi care implică</a:t>
            </a:r>
            <a:r>
              <a:rPr lang="ro-RO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parteneri din mai multe ţări (trans-naţionale). Programul unui</a:t>
            </a:r>
            <a:r>
              <a:rPr lang="ro-RO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proiect de mobilitate diferă de la un domeniu la altul şi, în</a:t>
            </a:r>
            <a:r>
              <a:rPr lang="ro-RO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funcţie de acesta, poate cuprinde cursuri de formare,</a:t>
            </a:r>
            <a:r>
              <a:rPr lang="ro-RO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plasamente, activităţi de predare, stagii pentru studiu sau</a:t>
            </a:r>
            <a:r>
              <a:rPr lang="ro-RO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voluntariat, schimburi de tineri, activităţi de tip job-shadowing</a:t>
            </a:r>
            <a:r>
              <a:rPr lang="ro-RO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o-RO" sz="2400" b="1" dirty="0"/>
          </a:p>
          <a:p>
            <a:pPr algn="just">
              <a:buNone/>
            </a:pPr>
            <a:r>
              <a:rPr lang="ro-RO" sz="2400" b="1" dirty="0">
                <a:latin typeface="Times New Roman" pitchFamily="18" charset="0"/>
                <a:cs typeface="Times New Roman" pitchFamily="18" charset="0"/>
              </a:rPr>
              <a:t>		Acţiunea-cheie KA2 – Cooperare pentru inovare şi schimb de bune practici: p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roiecte care creează "punți" de legătură între parteneri din mai multe țări cu scopul de a crește cooperarea internațională prin dezvoltarea de produse educaționale de calitate și inovatoare.</a:t>
            </a:r>
            <a:endParaRPr lang="ro-RO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o-RO" sz="2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o-RO" sz="2400" b="1" dirty="0">
                <a:latin typeface="Times New Roman" pitchFamily="18" charset="0"/>
                <a:cs typeface="Times New Roman" pitchFamily="18" charset="0"/>
              </a:rPr>
              <a:t>		Acţiunea-cheie KA3 – Sprijin pentru reforma politicilor - 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se finanțează activități care sprijină dialogul structurat sub </a:t>
            </a:r>
            <a:r>
              <a:rPr lang="vi-VN" sz="2400" b="1">
                <a:latin typeface="Times New Roman" pitchFamily="18" charset="0"/>
                <a:cs typeface="Times New Roman" pitchFamily="18" charset="0"/>
              </a:rPr>
              <a:t>forma </a:t>
            </a:r>
            <a:r>
              <a:rPr lang="ro-RO" sz="2400" b="1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vi-VN" sz="2400" b="1">
                <a:latin typeface="Times New Roman" pitchFamily="18" charset="0"/>
                <a:cs typeface="Times New Roman" pitchFamily="18" charset="0"/>
              </a:rPr>
              <a:t>ntâlnirilor 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dintre tineri și responsabilii de politici de tineret</a:t>
            </a:r>
            <a:endParaRPr lang="ro-RO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944698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4282" y="3857628"/>
            <a:ext cx="8715436" cy="582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o-RO" sz="2400" b="1" dirty="0">
                <a:latin typeface="Algerian" pitchFamily="82" charset="0"/>
              </a:rPr>
              <a:t>	</a:t>
            </a:r>
            <a:endParaRPr lang="en-US" sz="2400" b="1" dirty="0">
              <a:latin typeface="Algerian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2357430"/>
            <a:ext cx="84296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o-RO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îmbunătăţirea tranziţiei de la şcoal</a:t>
            </a:r>
            <a:r>
              <a:rPr lang="ro-RO" sz="2400" b="1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 la viaţa activă şi creşterea gradului de competitivitate al absolventului de liceu cu profil real, matematică-informatică, pe piaţa muncii într-un domeniu aflat într-o dezvoltare spectaculoasă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prin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 adaptabilizarea şi flexibilizarea  demersului educativ la  realitatea actuală a domeniului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o-RO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285720" y="357166"/>
            <a:ext cx="8229600" cy="1500198"/>
          </a:xfrm>
        </p:spPr>
        <p:txBody>
          <a:bodyPr>
            <a:normAutofit/>
          </a:bodyPr>
          <a:lstStyle/>
          <a:p>
            <a:pPr algn="ctr"/>
            <a:r>
              <a:rPr lang="ro-RO" sz="3200" b="1" dirty="0">
                <a:solidFill>
                  <a:schemeClr val="tx1"/>
                </a:solidFill>
                <a:latin typeface="Algerian" pitchFamily="82" charset="0"/>
              </a:rPr>
              <a:t>S</a:t>
            </a:r>
            <a:r>
              <a:rPr lang="en-US" sz="3200" b="1" dirty="0" err="1">
                <a:solidFill>
                  <a:schemeClr val="tx1"/>
                </a:solidFill>
                <a:latin typeface="Algerian" pitchFamily="82" charset="0"/>
              </a:rPr>
              <a:t>copul</a:t>
            </a:r>
            <a:r>
              <a:rPr lang="ro-RO" sz="3200" b="1" dirty="0">
                <a:solidFill>
                  <a:schemeClr val="tx1"/>
                </a:solidFill>
                <a:latin typeface="Algerian" pitchFamily="82" charset="0"/>
              </a:rPr>
              <a:t> pro</a:t>
            </a:r>
            <a:r>
              <a:rPr lang="en-US" sz="3200" b="1" dirty="0" err="1">
                <a:solidFill>
                  <a:schemeClr val="tx1"/>
                </a:solidFill>
                <a:latin typeface="Algerian" pitchFamily="82" charset="0"/>
              </a:rPr>
              <a:t>iectului</a:t>
            </a:r>
            <a:br>
              <a:rPr lang="en-US" sz="3200" dirty="0">
                <a:latin typeface="Algerian" pitchFamily="82" charset="0"/>
              </a:rPr>
            </a:br>
            <a:r>
              <a:rPr lang="en-US" sz="3200" dirty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ro-RO" sz="33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Webdesign fără frontiere</a:t>
            </a:r>
            <a:endParaRPr lang="ro-RO" sz="33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900464"/>
      </p:ext>
    </p:extLst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8643998" cy="5007183"/>
          </a:xfrm>
        </p:spPr>
        <p:txBody>
          <a:bodyPr>
            <a:normAutofit lnSpcReduction="10000"/>
          </a:bodyPr>
          <a:lstStyle/>
          <a:p>
            <a:r>
              <a:rPr lang="ro-RO" sz="2400" b="1">
                <a:latin typeface="Times New Roman" pitchFamily="18" charset="0"/>
                <a:cs typeface="Times New Roman" pitchFamily="18" charset="0"/>
              </a:rPr>
              <a:t>1. Aprofundarea şi dezvoltarea dimensiunii practic-aplicative a pregătirii de specialitate a partcipanţilor, într-un mediu economic real, direct legat de domeniul lor de formare profesională;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r>
              <a:rPr lang="ro-RO" sz="2400" b="1">
                <a:latin typeface="Times New Roman" pitchFamily="18" charset="0"/>
                <a:cs typeface="Times New Roman" pitchFamily="18" charset="0"/>
              </a:rPr>
              <a:t>2. Dezvoltarea abilităţilor practice şi competenţelor în informatică - programare asistată de calculator - în vederea creşterii competitivităţii absolventului de profil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400" b="1">
                <a:latin typeface="Times New Roman" pitchFamily="18" charset="0"/>
                <a:cs typeface="Times New Roman" pitchFamily="18" charset="0"/>
              </a:rPr>
              <a:t>informatic, în raport cu piaţa muncii;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r>
              <a:rPr lang="ro-RO" sz="2400" b="1">
                <a:latin typeface="Times New Roman" pitchFamily="18" charset="0"/>
                <a:cs typeface="Times New Roman" pitchFamily="18" charset="0"/>
              </a:rPr>
              <a:t>3. Creşterea capacităţilor adaptative, de integrare şi adaptare la medii socio-culturale diferite și exersarea limbilor străine;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r>
              <a:rPr lang="ro-RO" sz="2400" b="1">
                <a:latin typeface="Times New Roman" pitchFamily="18" charset="0"/>
                <a:cs typeface="Times New Roman" pitchFamily="18" charset="0"/>
              </a:rPr>
              <a:t>4. Stabilirea unor platforme de colaborare cu firme de IT din spațiul vest-european care să-i conecteze pe elevi cu cerințele și progresele din domeniu</a:t>
            </a:r>
            <a:r>
              <a:rPr lang="ro-RO" sz="1800" b="1"/>
              <a:t>.</a:t>
            </a:r>
            <a:endParaRPr lang="en-US" sz="18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641387"/>
          </a:xfrm>
        </p:spPr>
        <p:txBody>
          <a:bodyPr>
            <a:normAutofit/>
          </a:bodyPr>
          <a:lstStyle/>
          <a:p>
            <a:pPr algn="ctr"/>
            <a:r>
              <a:rPr lang="en-US" sz="3200" b="1">
                <a:solidFill>
                  <a:schemeClr val="tx1"/>
                </a:solidFill>
                <a:latin typeface="Algerian" pitchFamily="82" charset="0"/>
              </a:rPr>
              <a:t>Obiectivele proiectului</a:t>
            </a:r>
            <a:endParaRPr lang="ro-RO" sz="3200" b="1" dirty="0">
              <a:solidFill>
                <a:schemeClr val="tx1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090490"/>
      </p:ext>
    </p:extLst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0" y="1214423"/>
            <a:ext cx="9144000" cy="3429024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o-RO" sz="3200" b="1" dirty="0">
                <a:latin typeface="Algerian" pitchFamily="82" charset="0"/>
              </a:rPr>
              <a:t>	</a:t>
            </a: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îl constituie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3 elevi din clasa a X-a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de la filiera teoretică, profil real, specializarea matematică-informatică, intensiv informatică.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92919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b="1" dirty="0">
                <a:latin typeface="Algerian" pitchFamily="82" charset="0"/>
              </a:rPr>
              <a:t>Perioada mobilitĂŢII : </a:t>
            </a: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1-12 aprile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0" y="5643578"/>
            <a:ext cx="9144000" cy="571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kumimoji="0" lang="ro-RO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gerian" pitchFamily="82" charset="0"/>
                <a:ea typeface="+mn-ea"/>
                <a:cs typeface="+mn-cs"/>
              </a:rPr>
              <a:t>Grant total :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icrosoft Himalaya" panose="01010100010101010101" pitchFamily="2" charset="0"/>
              </a:rPr>
              <a:t> </a:t>
            </a:r>
            <a:r>
              <a:rPr lang="ro-RO" sz="2800" b="1" dirty="0">
                <a:latin typeface="Algerian" pitchFamily="82" charset="0"/>
              </a:rPr>
              <a:t>64941 euro</a:t>
            </a:r>
            <a:endParaRPr kumimoji="0" lang="ro-RO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28604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>
                <a:latin typeface="Algerian" pitchFamily="82" charset="0"/>
              </a:rPr>
              <a:t>Grupul </a:t>
            </a:r>
            <a:r>
              <a:rPr lang="ro-RO" sz="3200" b="1">
                <a:latin typeface="Algerian" pitchFamily="82" charset="0"/>
              </a:rPr>
              <a:t>ȚintĂ</a:t>
            </a:r>
            <a:endParaRPr lang="en-US" sz="3200" b="1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3500" b="1" dirty="0">
              <a:latin typeface="Algerian" pitchFamily="82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o-RO" sz="3500" b="1" dirty="0">
                <a:latin typeface="Algerian" pitchFamily="82" charset="0"/>
              </a:rPr>
              <a:t>Beneficiar: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o-RO" sz="3500" b="1" dirty="0">
                <a:latin typeface="Times New Roman" pitchFamily="18" charset="0"/>
                <a:cs typeface="Times New Roman" pitchFamily="18" charset="0"/>
              </a:rPr>
              <a:t>Colegiul Național ”Teodor Neş” Salonta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ro-RO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o-RO" sz="3500" b="1" dirty="0">
                <a:latin typeface="Algerian" pitchFamily="82" charset="0"/>
              </a:rPr>
              <a:t>PArtener intermediar</a:t>
            </a:r>
            <a:r>
              <a:rPr lang="ro-RO" sz="3500" dirty="0">
                <a:latin typeface="Algerian" pitchFamily="82" charset="0"/>
              </a:rPr>
              <a:t>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Euromind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3500" b="1" dirty="0">
                <a:latin typeface="Times New Roman" pitchFamily="18" charset="0"/>
                <a:cs typeface="Times New Roman" pitchFamily="18" charset="0"/>
              </a:rPr>
              <a:t>Malaga, Spania </a:t>
            </a:r>
          </a:p>
          <a:p>
            <a:pPr marL="0" indent="0" algn="ctr">
              <a:lnSpc>
                <a:spcPct val="150000"/>
              </a:lnSpc>
              <a:buNone/>
            </a:pPr>
            <a:endParaRPr lang="ro-RO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928670"/>
            <a:ext cx="8501122" cy="49292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vi-VN" b="1" dirty="0"/>
              <a:t>Compania oferă o gamă variată de servicii: de la orientare profesională avansată pe fondul schimbării mediului de muncă la măsuri de promovare a abordărilor inovatoare în procesul de învățare pe tot parcursul vieții. În acest sens, </a:t>
            </a:r>
            <a:r>
              <a:rPr lang="ro-RO" b="1" dirty="0"/>
              <a:t>EUROMIND</a:t>
            </a:r>
            <a:r>
              <a:rPr lang="vi-VN" b="1" dirty="0"/>
              <a:t> este implicată în mai multe proiecte europene axate pe motivarea și consolidarea abilităților personale și a competențelor dezvoltate prin experiențe de învățare în străinătate. De asemenea este implicată în activități de consultanță pentru dezvoltarea modalităților de formare / angajare pentru persoane de vârste și origini socio-profesionale diferite, asigurându-le sprijin metodologic și procedural adecvat pentru a reconstrui experiențele  realizate și rezultatele învățării dobândite.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33EBF7-6548-453E-91F3-BBDFC4386587}"/>
              </a:ext>
            </a:extLst>
          </p:cNvPr>
          <p:cNvSpPr txBox="1"/>
          <p:nvPr/>
        </p:nvSpPr>
        <p:spPr>
          <a:xfrm>
            <a:off x="2286000" y="324669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dirty="0">
                <a:solidFill>
                  <a:srgbClr val="434342"/>
                </a:solidFill>
                <a:effectLst/>
                <a:latin typeface="Raleway" pitchFamily="2" charset="0"/>
                <a:ea typeface="Cambria" panose="02040503050406030204" pitchFamily="18" charset="0"/>
                <a:cs typeface="Cambria" panose="02040503050406030204" pitchFamily="18" charset="0"/>
              </a:rPr>
              <a:t>Setúbal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0" y="1214422"/>
            <a:ext cx="9144000" cy="514356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vi-VN" sz="2400" b="1" dirty="0">
                <a:latin typeface="Arial" pitchFamily="34" charset="0"/>
                <a:cs typeface="Arial" pitchFamily="34" charset="0"/>
              </a:rPr>
              <a:t>- competenţe şi abilităţi profesionale specifice profesiei alese; </a:t>
            </a:r>
          </a:p>
          <a:p>
            <a:pPr algn="just">
              <a:buNone/>
            </a:pPr>
            <a:r>
              <a:rPr lang="vi-VN" sz="2400" b="1" dirty="0">
                <a:latin typeface="Arial" pitchFamily="34" charset="0"/>
                <a:cs typeface="Arial" pitchFamily="34" charset="0"/>
              </a:rPr>
              <a:t>- exersarea abilităților lingvistice și de comunicare în limba engleză și dobândirea de cunoștințe de limba </a:t>
            </a:r>
            <a:r>
              <a:rPr lang="ro-RO" sz="2400" b="1" dirty="0">
                <a:latin typeface="Arial" pitchFamily="34" charset="0"/>
                <a:cs typeface="Arial" pitchFamily="34" charset="0"/>
              </a:rPr>
              <a:t>portugheză</a:t>
            </a:r>
            <a:r>
              <a:rPr lang="vi-VN" sz="2400" b="1" dirty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buNone/>
            </a:pPr>
            <a:r>
              <a:rPr lang="vi-VN" sz="2400" b="1" dirty="0">
                <a:latin typeface="Arial" pitchFamily="34" charset="0"/>
                <a:cs typeface="Arial" pitchFamily="34" charset="0"/>
              </a:rPr>
              <a:t>- dezvoltarea capacităților adaptative și de înțelegere a altor culturi;</a:t>
            </a:r>
          </a:p>
          <a:p>
            <a:pPr algn="just">
              <a:buNone/>
            </a:pPr>
            <a:r>
              <a:rPr lang="vi-VN" sz="2400" b="1" dirty="0">
                <a:latin typeface="Arial" pitchFamily="34" charset="0"/>
                <a:cs typeface="Arial" pitchFamily="34" charset="0"/>
              </a:rPr>
              <a:t>- înțelegerea unor noțiuni din domeniul antreprenorial;</a:t>
            </a:r>
          </a:p>
          <a:p>
            <a:pPr algn="just">
              <a:buNone/>
            </a:pPr>
            <a:r>
              <a:rPr lang="vi-VN" sz="2400" b="1" dirty="0">
                <a:latin typeface="Arial" pitchFamily="34" charset="0"/>
                <a:cs typeface="Arial" pitchFamily="34" charset="0"/>
              </a:rPr>
              <a:t>- parteneriate cu firme din domeniul IT din </a:t>
            </a:r>
            <a:r>
              <a:rPr lang="ro-RO" sz="2400" b="1" dirty="0">
                <a:latin typeface="Arial" pitchFamily="34" charset="0"/>
                <a:cs typeface="Arial" pitchFamily="34" charset="0"/>
              </a:rPr>
              <a:t>Malaga</a:t>
            </a:r>
            <a:r>
              <a:rPr lang="vi-VN" sz="2400" b="1" dirty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buNone/>
            </a:pPr>
            <a:r>
              <a:rPr lang="vi-VN" sz="2400" b="1" dirty="0">
                <a:latin typeface="Arial" pitchFamily="34" charset="0"/>
                <a:cs typeface="Arial" pitchFamily="34" charset="0"/>
              </a:rPr>
              <a:t>- site-ul proiectului și o broșură informativă;</a:t>
            </a:r>
          </a:p>
          <a:p>
            <a:pPr algn="just">
              <a:buNone/>
            </a:pPr>
            <a:r>
              <a:rPr lang="vi-VN" sz="2400" b="1" dirty="0">
                <a:latin typeface="Arial" pitchFamily="34" charset="0"/>
                <a:cs typeface="Arial" pitchFamily="34" charset="0"/>
              </a:rPr>
              <a:t>- organizarea un</a:t>
            </a:r>
            <a:r>
              <a:rPr lang="ro-RO" sz="2400" b="1" dirty="0">
                <a:latin typeface="Arial" pitchFamily="34" charset="0"/>
                <a:cs typeface="Arial" pitchFamily="34" charset="0"/>
              </a:rPr>
              <a:t>or activități</a:t>
            </a:r>
            <a:r>
              <a:rPr lang="vi-VN" sz="2400" b="1" dirty="0">
                <a:latin typeface="Arial" pitchFamily="34" charset="0"/>
                <a:cs typeface="Arial" pitchFamily="34" charset="0"/>
              </a:rPr>
              <a:t>, în care elevii participanți să-și asume rolul de formatori pentru colegii lor de gimanziu </a:t>
            </a:r>
          </a:p>
          <a:p>
            <a:pPr algn="just">
              <a:buNone/>
            </a:pPr>
            <a:r>
              <a:rPr lang="vi-VN" sz="2400" b="1" dirty="0">
                <a:latin typeface="Arial" pitchFamily="34" charset="0"/>
                <a:cs typeface="Arial" pitchFamily="34" charset="0"/>
              </a:rPr>
              <a:t>- produse finale: CD-uri ale proiectului, afișe, film</a:t>
            </a:r>
            <a:r>
              <a:rPr lang="ro-RO" sz="2400" b="1" dirty="0">
                <a:latin typeface="Arial" pitchFamily="34" charset="0"/>
                <a:cs typeface="Arial" pitchFamily="34" charset="0"/>
              </a:rPr>
              <a:t>e</a:t>
            </a:r>
            <a:r>
              <a:rPr lang="vi-VN" sz="2400" b="1" dirty="0">
                <a:latin typeface="Arial" pitchFamily="34" charset="0"/>
                <a:cs typeface="Arial" pitchFamily="34" charset="0"/>
              </a:rPr>
              <a:t>, fotografii;</a:t>
            </a:r>
          </a:p>
          <a:p>
            <a:pPr algn="just">
              <a:buNone/>
            </a:pPr>
            <a:r>
              <a:rPr lang="vi-VN" sz="2400" b="1" dirty="0">
                <a:latin typeface="Arial" pitchFamily="34" charset="0"/>
                <a:cs typeface="Arial" pitchFamily="34" charset="0"/>
              </a:rPr>
              <a:t>-</a:t>
            </a:r>
            <a:r>
              <a:rPr lang="ro-RO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2400" b="1" dirty="0">
                <a:latin typeface="Arial" pitchFamily="34" charset="0"/>
                <a:cs typeface="Arial" pitchFamily="34" charset="0"/>
              </a:rPr>
              <a:t>portofoliile participanților care cuprind materialele realizare în timpul proiectului.</a:t>
            </a:r>
            <a:endParaRPr lang="ro-RO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428604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3200" b="1">
                <a:latin typeface="Algerian" pitchFamily="82" charset="0"/>
              </a:rPr>
              <a:t>Rezultatele învĂŢĂrii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2633276506"/>
      </p:ext>
    </p:extLst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649</TotalTime>
  <Words>715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Algerian</vt:lpstr>
      <vt:lpstr>Arial</vt:lpstr>
      <vt:lpstr>Arial Black</vt:lpstr>
      <vt:lpstr>Calibri</vt:lpstr>
      <vt:lpstr>Franklin Gothic Book</vt:lpstr>
      <vt:lpstr>Perpetua</vt:lpstr>
      <vt:lpstr>Raleway</vt:lpstr>
      <vt:lpstr>Times New Roman</vt:lpstr>
      <vt:lpstr>Verdana</vt:lpstr>
      <vt:lpstr>Wingdings 2</vt:lpstr>
      <vt:lpstr>Equity</vt:lpstr>
      <vt:lpstr>PowerPoint Presentation</vt:lpstr>
      <vt:lpstr>Ce este ERASMUS + ?</vt:lpstr>
      <vt:lpstr>Structura programului Erasmus +</vt:lpstr>
      <vt:lpstr>Scopul proiectului  Webdesign fără frontiere</vt:lpstr>
      <vt:lpstr>Obiectivele proiectului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inovative pentru diriginţi – o „altfel” de abordare a activităţilor extraşcolare/extracurriculare</dc:title>
  <dc:creator>ALTCONS</dc:creator>
  <cp:lastModifiedBy>Dana Canahai</cp:lastModifiedBy>
  <cp:revision>90</cp:revision>
  <dcterms:created xsi:type="dcterms:W3CDTF">2014-09-23T11:51:20Z</dcterms:created>
  <dcterms:modified xsi:type="dcterms:W3CDTF">2023-09-13T13:30:59Z</dcterms:modified>
</cp:coreProperties>
</file>